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Nunito"/>
      <p:regular r:id="rId41"/>
      <p:bold r:id="rId42"/>
      <p:italic r:id="rId43"/>
      <p:boldItalic r:id="rId44"/>
    </p:embeddedFont>
    <p:embeddedFont>
      <p:font typeface="Maven Pro"/>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Nunito-bold.fntdata"/><Relationship Id="rId41" Type="http://schemas.openxmlformats.org/officeDocument/2006/relationships/font" Target="fonts/Nunito-regular.fntdata"/><Relationship Id="rId22" Type="http://schemas.openxmlformats.org/officeDocument/2006/relationships/slide" Target="slides/slide17.xml"/><Relationship Id="rId44" Type="http://schemas.openxmlformats.org/officeDocument/2006/relationships/font" Target="fonts/Nunito-boldItalic.fntdata"/><Relationship Id="rId21" Type="http://schemas.openxmlformats.org/officeDocument/2006/relationships/slide" Target="slides/slide16.xml"/><Relationship Id="rId43" Type="http://schemas.openxmlformats.org/officeDocument/2006/relationships/font" Target="fonts/Nunito-italic.fntdata"/><Relationship Id="rId24" Type="http://schemas.openxmlformats.org/officeDocument/2006/relationships/slide" Target="slides/slide19.xml"/><Relationship Id="rId46" Type="http://schemas.openxmlformats.org/officeDocument/2006/relationships/font" Target="fonts/MavenPro-bold.fntdata"/><Relationship Id="rId23" Type="http://schemas.openxmlformats.org/officeDocument/2006/relationships/slide" Target="slides/slide18.xml"/><Relationship Id="rId45"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b4340d2b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b4340d2b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7b4340d2b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b4340d2b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7b4340d2b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b4340d2b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7b4340d2b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b4340d2b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7b4340d2b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b4340d2b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7b4340d2b3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b4340d2b3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b4340d2b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b4340d2b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b4340d2b3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b4340d2b3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7b4340d2b3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b4340d2b3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7b4340d2b3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b4340d2b3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b4340d2b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b4340d2b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b4340d2b3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b4340d2b3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7b4340d2b3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b4340d2b3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7b4340d2b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b4340d2b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7b4340d2b3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b4340d2b3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7b4340d2b3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7b4340d2b3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7b4340d2b3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7b4340d2b3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7b4340d2b3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b4340d2b3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7b4340d2b3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7b4340d2b3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7b4340d2b3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b4340d2b3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7b4340d2b3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7b4340d2b3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b4340d2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b4340d2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7b4340d2b3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b4340d2b3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7b4340d2b3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7b4340d2b3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b4340d2b3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b4340d2b3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7b4340d2b3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7b4340d2b3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b4340d2b3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b4340d2b3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7b4340d2b3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7b4340d2b3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7b4340d2b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b4340d2b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b4340d2b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b4340d2b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b4340d2b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b4340d2b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7b4340d2b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b4340d2b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7b4340d2b3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b4340d2b3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b4340d2b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b4340d2b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19.png"/><Relationship Id="rId5"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Overview of all Circuit Components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Reviuwu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Conductors</a:t>
            </a:r>
            <a:endParaRPr/>
          </a:p>
        </p:txBody>
      </p:sp>
      <p:sp>
        <p:nvSpPr>
          <p:cNvPr id="346" name="Google Shape;346;p22"/>
          <p:cNvSpPr txBox="1"/>
          <p:nvPr>
            <p:ph idx="1" type="body"/>
          </p:nvPr>
        </p:nvSpPr>
        <p:spPr>
          <a:xfrm>
            <a:off x="1303800" y="1407125"/>
            <a:ext cx="3430500" cy="76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Conductors are good at letting electrons flow.</a:t>
            </a:r>
            <a:endParaRPr sz="1600"/>
          </a:p>
        </p:txBody>
      </p:sp>
      <p:sp>
        <p:nvSpPr>
          <p:cNvPr id="347" name="Google Shape;347;p22"/>
          <p:cNvSpPr txBox="1"/>
          <p:nvPr>
            <p:ph idx="1" type="body"/>
          </p:nvPr>
        </p:nvSpPr>
        <p:spPr>
          <a:xfrm>
            <a:off x="1303800" y="2268200"/>
            <a:ext cx="3430500" cy="170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Metals are good conductors because they act as a “sea of electrons” that allow “currents” to form easily.</a:t>
            </a:r>
            <a:endParaRPr sz="1600"/>
          </a:p>
        </p:txBody>
      </p:sp>
      <p:pic>
        <p:nvPicPr>
          <p:cNvPr id="348" name="Google Shape;348;p22"/>
          <p:cNvPicPr preferRelativeResize="0"/>
          <p:nvPr/>
        </p:nvPicPr>
        <p:blipFill>
          <a:blip r:embed="rId3">
            <a:alphaModFix/>
          </a:blip>
          <a:stretch>
            <a:fillRect/>
          </a:stretch>
        </p:blipFill>
        <p:spPr>
          <a:xfrm>
            <a:off x="4734300" y="644300"/>
            <a:ext cx="3430499" cy="2231788"/>
          </a:xfrm>
          <a:prstGeom prst="rect">
            <a:avLst/>
          </a:prstGeom>
          <a:noFill/>
          <a:ln>
            <a:noFill/>
          </a:ln>
        </p:spPr>
      </p:pic>
      <p:pic>
        <p:nvPicPr>
          <p:cNvPr id="349" name="Google Shape;349;p22"/>
          <p:cNvPicPr preferRelativeResize="0"/>
          <p:nvPr/>
        </p:nvPicPr>
        <p:blipFill>
          <a:blip r:embed="rId4">
            <a:alphaModFix/>
          </a:blip>
          <a:stretch>
            <a:fillRect/>
          </a:stretch>
        </p:blipFill>
        <p:spPr>
          <a:xfrm>
            <a:off x="4892025" y="2755225"/>
            <a:ext cx="3665223" cy="2035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Basic circuits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Resistance</a:t>
            </a:r>
            <a:endParaRPr/>
          </a:p>
        </p:txBody>
      </p:sp>
      <p:sp>
        <p:nvSpPr>
          <p:cNvPr id="360" name="Google Shape;360;p24"/>
          <p:cNvSpPr txBox="1"/>
          <p:nvPr>
            <p:ph idx="1" type="body"/>
          </p:nvPr>
        </p:nvSpPr>
        <p:spPr>
          <a:xfrm>
            <a:off x="1303800" y="1303025"/>
            <a:ext cx="3430500" cy="15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If nothing slowed down the electrons in a conductor, a “short circuit” would happen as all the electrons would immediately flow from the low to high potential end.</a:t>
            </a:r>
            <a:endParaRPr sz="1600"/>
          </a:p>
        </p:txBody>
      </p:sp>
      <p:sp>
        <p:nvSpPr>
          <p:cNvPr id="361" name="Google Shape;361;p24"/>
          <p:cNvSpPr txBox="1"/>
          <p:nvPr>
            <p:ph idx="1" type="body"/>
          </p:nvPr>
        </p:nvSpPr>
        <p:spPr>
          <a:xfrm>
            <a:off x="1303800" y="2918475"/>
            <a:ext cx="3430500" cy="156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Objects that are long, thin, and have high resistivity are very good at slowing down electrons, or “resisting” current.</a:t>
            </a:r>
            <a:endParaRPr sz="1600"/>
          </a:p>
        </p:txBody>
      </p:sp>
      <p:pic>
        <p:nvPicPr>
          <p:cNvPr id="362" name="Google Shape;362;p24"/>
          <p:cNvPicPr preferRelativeResize="0"/>
          <p:nvPr/>
        </p:nvPicPr>
        <p:blipFill>
          <a:blip r:embed="rId3">
            <a:alphaModFix/>
          </a:blip>
          <a:stretch>
            <a:fillRect/>
          </a:stretch>
        </p:blipFill>
        <p:spPr>
          <a:xfrm>
            <a:off x="4680475" y="1318650"/>
            <a:ext cx="1729875" cy="1964426"/>
          </a:xfrm>
          <a:prstGeom prst="rect">
            <a:avLst/>
          </a:prstGeom>
          <a:noFill/>
          <a:ln>
            <a:noFill/>
          </a:ln>
        </p:spPr>
      </p:pic>
      <p:pic>
        <p:nvPicPr>
          <p:cNvPr id="363" name="Google Shape;363;p24"/>
          <p:cNvPicPr preferRelativeResize="0"/>
          <p:nvPr/>
        </p:nvPicPr>
        <p:blipFill>
          <a:blip r:embed="rId4">
            <a:alphaModFix/>
          </a:blip>
          <a:stretch>
            <a:fillRect/>
          </a:stretch>
        </p:blipFill>
        <p:spPr>
          <a:xfrm>
            <a:off x="7024899" y="1208725"/>
            <a:ext cx="1392950" cy="2074350"/>
          </a:xfrm>
          <a:prstGeom prst="rect">
            <a:avLst/>
          </a:prstGeom>
          <a:noFill/>
          <a:ln>
            <a:noFill/>
          </a:ln>
        </p:spPr>
      </p:pic>
      <p:pic>
        <p:nvPicPr>
          <p:cNvPr id="364" name="Google Shape;364;p24"/>
          <p:cNvPicPr preferRelativeResize="0"/>
          <p:nvPr/>
        </p:nvPicPr>
        <p:blipFill>
          <a:blip r:embed="rId5">
            <a:alphaModFix/>
          </a:blip>
          <a:stretch>
            <a:fillRect/>
          </a:stretch>
        </p:blipFill>
        <p:spPr>
          <a:xfrm>
            <a:off x="5477716" y="3579725"/>
            <a:ext cx="2248259" cy="100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Resistors</a:t>
            </a:r>
            <a:endParaRPr/>
          </a:p>
        </p:txBody>
      </p:sp>
      <p:sp>
        <p:nvSpPr>
          <p:cNvPr id="370" name="Google Shape;370;p25"/>
          <p:cNvSpPr txBox="1"/>
          <p:nvPr>
            <p:ph idx="1" type="body"/>
          </p:nvPr>
        </p:nvSpPr>
        <p:spPr>
          <a:xfrm>
            <a:off x="1303800" y="1597875"/>
            <a:ext cx="7030500" cy="53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Resistors are objects with high resistivity used to slow down current.</a:t>
            </a:r>
            <a:endParaRPr sz="1600"/>
          </a:p>
        </p:txBody>
      </p:sp>
      <p:pic>
        <p:nvPicPr>
          <p:cNvPr id="371" name="Google Shape;371;p25"/>
          <p:cNvPicPr preferRelativeResize="0"/>
          <p:nvPr/>
        </p:nvPicPr>
        <p:blipFill>
          <a:blip r:embed="rId3">
            <a:alphaModFix/>
          </a:blip>
          <a:stretch>
            <a:fillRect/>
          </a:stretch>
        </p:blipFill>
        <p:spPr>
          <a:xfrm>
            <a:off x="1303788" y="2631025"/>
            <a:ext cx="3353511" cy="2195075"/>
          </a:xfrm>
          <a:prstGeom prst="rect">
            <a:avLst/>
          </a:prstGeom>
          <a:noFill/>
          <a:ln>
            <a:noFill/>
          </a:ln>
        </p:spPr>
      </p:pic>
      <p:pic>
        <p:nvPicPr>
          <p:cNvPr id="372" name="Google Shape;372;p25"/>
          <p:cNvPicPr preferRelativeResize="0"/>
          <p:nvPr/>
        </p:nvPicPr>
        <p:blipFill>
          <a:blip r:embed="rId4">
            <a:alphaModFix/>
          </a:blip>
          <a:stretch>
            <a:fillRect/>
          </a:stretch>
        </p:blipFill>
        <p:spPr>
          <a:xfrm>
            <a:off x="4571988" y="2648602"/>
            <a:ext cx="3362837" cy="2159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‘Ohm’s’ law</a:t>
            </a:r>
            <a:endParaRPr/>
          </a:p>
        </p:txBody>
      </p:sp>
      <p:sp>
        <p:nvSpPr>
          <p:cNvPr id="378" name="Google Shape;378;p26"/>
          <p:cNvSpPr txBox="1"/>
          <p:nvPr>
            <p:ph idx="1" type="body"/>
          </p:nvPr>
        </p:nvSpPr>
        <p:spPr>
          <a:xfrm>
            <a:off x="1303800" y="1597875"/>
            <a:ext cx="3430500" cy="81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Ohm’s law says that voltage is proportional to current. </a:t>
            </a:r>
            <a:endParaRPr sz="1600"/>
          </a:p>
        </p:txBody>
      </p:sp>
      <p:sp>
        <p:nvSpPr>
          <p:cNvPr id="379" name="Google Shape;379;p26"/>
          <p:cNvSpPr txBox="1"/>
          <p:nvPr>
            <p:ph idx="1" type="body"/>
          </p:nvPr>
        </p:nvSpPr>
        <p:spPr>
          <a:xfrm>
            <a:off x="1303800" y="2408175"/>
            <a:ext cx="3430500" cy="206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t>The exact relationship is V = IR</a:t>
            </a:r>
            <a:endParaRPr sz="1600"/>
          </a:p>
          <a:p>
            <a:pPr indent="0" lvl="0" marL="0" rtl="0" algn="l">
              <a:spcBef>
                <a:spcPts val="1200"/>
              </a:spcBef>
              <a:spcAft>
                <a:spcPts val="0"/>
              </a:spcAft>
              <a:buNone/>
            </a:pPr>
            <a:r>
              <a:rPr lang="en" sz="1600"/>
              <a:t>This can be rearranged into:</a:t>
            </a:r>
            <a:br>
              <a:rPr lang="en" sz="1600"/>
            </a:br>
            <a:r>
              <a:rPr lang="en" sz="1600"/>
              <a:t>I = V/R</a:t>
            </a:r>
            <a:br>
              <a:rPr lang="en" sz="1600"/>
            </a:br>
            <a:r>
              <a:rPr lang="en" sz="1600"/>
              <a:t>R = V/I</a:t>
            </a:r>
            <a:endParaRPr sz="1600"/>
          </a:p>
          <a:p>
            <a:pPr indent="0" lvl="0" marL="0" rtl="0" algn="l">
              <a:spcBef>
                <a:spcPts val="1200"/>
              </a:spcBef>
              <a:spcAft>
                <a:spcPts val="1200"/>
              </a:spcAft>
              <a:buNone/>
            </a:pPr>
            <a:r>
              <a:rPr lang="en" sz="1600"/>
              <a:t>Where V is voltage, I is current, and R is resistance.</a:t>
            </a:r>
            <a:endParaRPr sz="1600"/>
          </a:p>
        </p:txBody>
      </p:sp>
      <p:pic>
        <p:nvPicPr>
          <p:cNvPr id="380" name="Google Shape;380;p26"/>
          <p:cNvPicPr preferRelativeResize="0"/>
          <p:nvPr/>
        </p:nvPicPr>
        <p:blipFill>
          <a:blip r:embed="rId3">
            <a:alphaModFix/>
          </a:blip>
          <a:stretch>
            <a:fillRect/>
          </a:stretch>
        </p:blipFill>
        <p:spPr>
          <a:xfrm>
            <a:off x="5086350" y="1484325"/>
            <a:ext cx="3691788" cy="298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Power </a:t>
            </a:r>
            <a:r>
              <a:rPr lang="en"/>
              <a:t>dissipation law</a:t>
            </a:r>
            <a:endParaRPr/>
          </a:p>
        </p:txBody>
      </p:sp>
      <p:sp>
        <p:nvSpPr>
          <p:cNvPr id="386" name="Google Shape;386;p27"/>
          <p:cNvSpPr txBox="1"/>
          <p:nvPr>
            <p:ph idx="1" type="body"/>
          </p:nvPr>
        </p:nvSpPr>
        <p:spPr>
          <a:xfrm>
            <a:off x="1303800" y="1597875"/>
            <a:ext cx="34305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Because resistors slow down charge, they generate heat. </a:t>
            </a:r>
            <a:endParaRPr sz="1600"/>
          </a:p>
        </p:txBody>
      </p:sp>
      <p:sp>
        <p:nvSpPr>
          <p:cNvPr id="387" name="Google Shape;387;p27"/>
          <p:cNvSpPr txBox="1"/>
          <p:nvPr>
            <p:ph idx="1" type="body"/>
          </p:nvPr>
        </p:nvSpPr>
        <p:spPr>
          <a:xfrm>
            <a:off x="1303800" y="2424650"/>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 power of a resistor is how much heat energy they can generate in some amount of time.</a:t>
            </a:r>
            <a:endParaRPr sz="1600"/>
          </a:p>
        </p:txBody>
      </p:sp>
      <p:sp>
        <p:nvSpPr>
          <p:cNvPr id="388" name="Google Shape;388;p27"/>
          <p:cNvSpPr txBox="1"/>
          <p:nvPr>
            <p:ph idx="1" type="body"/>
          </p:nvPr>
        </p:nvSpPr>
        <p:spPr>
          <a:xfrm>
            <a:off x="1303800" y="3582900"/>
            <a:ext cx="3430500" cy="111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t>The equation to calculate power is:</a:t>
            </a:r>
            <a:br>
              <a:rPr lang="en" sz="1600"/>
            </a:br>
            <a:r>
              <a:rPr lang="en" sz="1600"/>
              <a:t>P = IV</a:t>
            </a:r>
            <a:endParaRPr sz="1600"/>
          </a:p>
          <a:p>
            <a:pPr indent="0" lvl="0" marL="0" rtl="0" algn="l">
              <a:spcBef>
                <a:spcPts val="1200"/>
              </a:spcBef>
              <a:spcAft>
                <a:spcPts val="1200"/>
              </a:spcAft>
              <a:buNone/>
            </a:pPr>
            <a:r>
              <a:rPr lang="en" sz="1600"/>
              <a:t>Where P is power</a:t>
            </a:r>
            <a:endParaRPr sz="1600"/>
          </a:p>
        </p:txBody>
      </p:sp>
      <p:pic>
        <p:nvPicPr>
          <p:cNvPr id="389" name="Google Shape;389;p27"/>
          <p:cNvPicPr preferRelativeResize="0"/>
          <p:nvPr/>
        </p:nvPicPr>
        <p:blipFill>
          <a:blip r:embed="rId3">
            <a:alphaModFix/>
          </a:blip>
          <a:stretch>
            <a:fillRect/>
          </a:stretch>
        </p:blipFill>
        <p:spPr>
          <a:xfrm>
            <a:off x="5797853" y="933175"/>
            <a:ext cx="2322124" cy="1491475"/>
          </a:xfrm>
          <a:prstGeom prst="rect">
            <a:avLst/>
          </a:prstGeom>
          <a:noFill/>
          <a:ln>
            <a:noFill/>
          </a:ln>
        </p:spPr>
      </p:pic>
      <p:pic>
        <p:nvPicPr>
          <p:cNvPr id="390" name="Google Shape;390;p27"/>
          <p:cNvPicPr preferRelativeResize="0"/>
          <p:nvPr/>
        </p:nvPicPr>
        <p:blipFill rotWithShape="1">
          <a:blip r:embed="rId4">
            <a:alphaModFix/>
          </a:blip>
          <a:srcRect b="0" l="5979" r="0" t="0"/>
          <a:stretch/>
        </p:blipFill>
        <p:spPr>
          <a:xfrm>
            <a:off x="5797851" y="2571742"/>
            <a:ext cx="2322126" cy="22183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 problem</a:t>
            </a:r>
            <a:endParaRPr/>
          </a:p>
        </p:txBody>
      </p:sp>
      <p:sp>
        <p:nvSpPr>
          <p:cNvPr id="396" name="Google Shape;396;p28"/>
          <p:cNvSpPr txBox="1"/>
          <p:nvPr>
            <p:ph idx="1" type="body"/>
          </p:nvPr>
        </p:nvSpPr>
        <p:spPr>
          <a:xfrm>
            <a:off x="1303800" y="1292825"/>
            <a:ext cx="3430500" cy="138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In a circuit with a single battery and resistor, the resistor has 2 ohms of resistance and the current supplied by the battery is 3 amps.</a:t>
            </a:r>
            <a:endParaRPr sz="1600"/>
          </a:p>
        </p:txBody>
      </p:sp>
      <p:pic>
        <p:nvPicPr>
          <p:cNvPr id="397" name="Google Shape;397;p28"/>
          <p:cNvPicPr preferRelativeResize="0"/>
          <p:nvPr/>
        </p:nvPicPr>
        <p:blipFill>
          <a:blip r:embed="rId3">
            <a:alphaModFix/>
          </a:blip>
          <a:stretch>
            <a:fillRect/>
          </a:stretch>
        </p:blipFill>
        <p:spPr>
          <a:xfrm>
            <a:off x="4886700" y="1750275"/>
            <a:ext cx="3467169" cy="3240826"/>
          </a:xfrm>
          <a:prstGeom prst="rect">
            <a:avLst/>
          </a:prstGeom>
          <a:noFill/>
          <a:ln>
            <a:noFill/>
          </a:ln>
        </p:spPr>
      </p:pic>
      <p:sp>
        <p:nvSpPr>
          <p:cNvPr id="398" name="Google Shape;398;p28"/>
          <p:cNvSpPr txBox="1"/>
          <p:nvPr>
            <p:ph idx="1" type="body"/>
          </p:nvPr>
        </p:nvSpPr>
        <p:spPr>
          <a:xfrm>
            <a:off x="1303800" y="2679794"/>
            <a:ext cx="3430500" cy="71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What voltage must the battery be providing?</a:t>
            </a:r>
            <a:endParaRPr sz="1600"/>
          </a:p>
        </p:txBody>
      </p:sp>
      <p:sp>
        <p:nvSpPr>
          <p:cNvPr id="399" name="Google Shape;399;p28"/>
          <p:cNvSpPr txBox="1"/>
          <p:nvPr>
            <p:ph idx="1" type="body"/>
          </p:nvPr>
        </p:nvSpPr>
        <p:spPr>
          <a:xfrm>
            <a:off x="1303800" y="3563719"/>
            <a:ext cx="3430500" cy="71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What power is </a:t>
            </a:r>
            <a:r>
              <a:rPr lang="en" sz="1600"/>
              <a:t>dissipated</a:t>
            </a:r>
            <a:r>
              <a:rPr lang="en" sz="1600"/>
              <a:t> by the resistor?</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Kirchoff’s laws</a:t>
            </a:r>
            <a:endParaRPr/>
          </a:p>
        </p:txBody>
      </p:sp>
      <p:sp>
        <p:nvSpPr>
          <p:cNvPr id="405" name="Google Shape;405;p29"/>
          <p:cNvSpPr txBox="1"/>
          <p:nvPr>
            <p:ph idx="1" type="body"/>
          </p:nvPr>
        </p:nvSpPr>
        <p:spPr>
          <a:xfrm>
            <a:off x="1303800" y="1543050"/>
            <a:ext cx="3430500" cy="126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Kirchhoff’s junction rule says the charge going into a junction equals the charge coming out of the junction. (First law.)</a:t>
            </a:r>
            <a:endParaRPr sz="1600"/>
          </a:p>
        </p:txBody>
      </p:sp>
      <p:sp>
        <p:nvSpPr>
          <p:cNvPr id="406" name="Google Shape;406;p29"/>
          <p:cNvSpPr txBox="1"/>
          <p:nvPr>
            <p:ph idx="1" type="body"/>
          </p:nvPr>
        </p:nvSpPr>
        <p:spPr>
          <a:xfrm>
            <a:off x="1303800" y="3009900"/>
            <a:ext cx="3430500" cy="126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Kirchhoff’s loop rules says the voltage across a loop is zero. (Second law.)</a:t>
            </a:r>
            <a:endParaRPr sz="1600"/>
          </a:p>
        </p:txBody>
      </p:sp>
      <p:pic>
        <p:nvPicPr>
          <p:cNvPr id="407" name="Google Shape;407;p29"/>
          <p:cNvPicPr preferRelativeResize="0"/>
          <p:nvPr/>
        </p:nvPicPr>
        <p:blipFill>
          <a:blip r:embed="rId3">
            <a:alphaModFix/>
          </a:blip>
          <a:stretch>
            <a:fillRect/>
          </a:stretch>
        </p:blipFill>
        <p:spPr>
          <a:xfrm>
            <a:off x="4886700" y="1750275"/>
            <a:ext cx="4104903" cy="2899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Simplifying</a:t>
            </a:r>
            <a:r>
              <a:rPr lang="en"/>
              <a:t> a circuit</a:t>
            </a:r>
            <a:endParaRPr/>
          </a:p>
        </p:txBody>
      </p:sp>
      <p:sp>
        <p:nvSpPr>
          <p:cNvPr id="413" name="Google Shape;413;p30"/>
          <p:cNvSpPr txBox="1"/>
          <p:nvPr>
            <p:ph idx="1" type="body"/>
          </p:nvPr>
        </p:nvSpPr>
        <p:spPr>
          <a:xfrm>
            <a:off x="1303800" y="1405900"/>
            <a:ext cx="3430500" cy="84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Thevenin’s theorem tells how voltage sources can be combined.</a:t>
            </a:r>
            <a:endParaRPr sz="1600"/>
          </a:p>
        </p:txBody>
      </p:sp>
      <p:sp>
        <p:nvSpPr>
          <p:cNvPr id="414" name="Google Shape;414;p30"/>
          <p:cNvSpPr txBox="1"/>
          <p:nvPr>
            <p:ph idx="1" type="body"/>
          </p:nvPr>
        </p:nvSpPr>
        <p:spPr>
          <a:xfrm>
            <a:off x="1303800" y="2148900"/>
            <a:ext cx="3430500" cy="84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Norton’s theorem tells how current sources can be combined.</a:t>
            </a:r>
            <a:endParaRPr sz="1600"/>
          </a:p>
        </p:txBody>
      </p:sp>
      <p:sp>
        <p:nvSpPr>
          <p:cNvPr id="415" name="Google Shape;415;p30"/>
          <p:cNvSpPr txBox="1"/>
          <p:nvPr>
            <p:ph idx="1" type="body"/>
          </p:nvPr>
        </p:nvSpPr>
        <p:spPr>
          <a:xfrm>
            <a:off x="1303800" y="2948875"/>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Rearranging Kirchhoff’s laws on an Ohmic circuit tells how resistances can be combined.</a:t>
            </a:r>
            <a:endParaRPr sz="1600"/>
          </a:p>
        </p:txBody>
      </p:sp>
      <p:sp>
        <p:nvSpPr>
          <p:cNvPr id="416" name="Google Shape;416;p30"/>
          <p:cNvSpPr txBox="1"/>
          <p:nvPr>
            <p:ph idx="1" type="body"/>
          </p:nvPr>
        </p:nvSpPr>
        <p:spPr>
          <a:xfrm>
            <a:off x="1303800" y="3993900"/>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All circuits with voltage, current, and resistors can be simplified into the same circuit.</a:t>
            </a:r>
            <a:endParaRPr sz="1600"/>
          </a:p>
        </p:txBody>
      </p:sp>
      <p:pic>
        <p:nvPicPr>
          <p:cNvPr id="417" name="Google Shape;417;p30"/>
          <p:cNvPicPr preferRelativeResize="0"/>
          <p:nvPr/>
        </p:nvPicPr>
        <p:blipFill>
          <a:blip r:embed="rId3">
            <a:alphaModFix/>
          </a:blip>
          <a:stretch>
            <a:fillRect/>
          </a:stretch>
        </p:blipFill>
        <p:spPr>
          <a:xfrm>
            <a:off x="5022038" y="1655025"/>
            <a:ext cx="3529317" cy="2984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1"/>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Circuits with Capacitors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Content.zip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Capacitors</a:t>
            </a:r>
            <a:endParaRPr/>
          </a:p>
        </p:txBody>
      </p:sp>
      <p:sp>
        <p:nvSpPr>
          <p:cNvPr id="428" name="Google Shape;428;p32"/>
          <p:cNvSpPr txBox="1"/>
          <p:nvPr>
            <p:ph idx="1" type="body"/>
          </p:nvPr>
        </p:nvSpPr>
        <p:spPr>
          <a:xfrm>
            <a:off x="1303800" y="1395675"/>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There are devices used to store charge and have “electric” potential energy.</a:t>
            </a:r>
            <a:endParaRPr sz="1600"/>
          </a:p>
        </p:txBody>
      </p:sp>
      <p:sp>
        <p:nvSpPr>
          <p:cNvPr id="429" name="Google Shape;429;p32"/>
          <p:cNvSpPr txBox="1"/>
          <p:nvPr>
            <p:ph idx="1" type="body"/>
          </p:nvPr>
        </p:nvSpPr>
        <p:spPr>
          <a:xfrm>
            <a:off x="1303800" y="2418050"/>
            <a:ext cx="3430500" cy="12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Opposite charges are stored on each of the two plates of a capacitor, leading to a voltage across it.</a:t>
            </a:r>
            <a:endParaRPr sz="1600"/>
          </a:p>
        </p:txBody>
      </p:sp>
      <p:pic>
        <p:nvPicPr>
          <p:cNvPr id="430" name="Google Shape;430;p32"/>
          <p:cNvPicPr preferRelativeResize="0"/>
          <p:nvPr/>
        </p:nvPicPr>
        <p:blipFill>
          <a:blip r:embed="rId3">
            <a:alphaModFix/>
          </a:blip>
          <a:stretch>
            <a:fillRect/>
          </a:stretch>
        </p:blipFill>
        <p:spPr>
          <a:xfrm>
            <a:off x="4734300" y="1705361"/>
            <a:ext cx="4177276" cy="2705789"/>
          </a:xfrm>
          <a:prstGeom prst="rect">
            <a:avLst/>
          </a:prstGeom>
          <a:noFill/>
          <a:ln>
            <a:noFill/>
          </a:ln>
        </p:spPr>
      </p:pic>
      <p:sp>
        <p:nvSpPr>
          <p:cNvPr id="431" name="Google Shape;431;p32"/>
          <p:cNvSpPr txBox="1"/>
          <p:nvPr>
            <p:ph idx="1" type="body"/>
          </p:nvPr>
        </p:nvSpPr>
        <p:spPr>
          <a:xfrm>
            <a:off x="1303800" y="3698450"/>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Good capacitors have larger plates and smaller distances between plates.</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Capacitance</a:t>
            </a:r>
            <a:endParaRPr/>
          </a:p>
        </p:txBody>
      </p:sp>
      <p:sp>
        <p:nvSpPr>
          <p:cNvPr id="437" name="Google Shape;437;p33"/>
          <p:cNvSpPr txBox="1"/>
          <p:nvPr>
            <p:ph idx="1" type="body"/>
          </p:nvPr>
        </p:nvSpPr>
        <p:spPr>
          <a:xfrm>
            <a:off x="1303800" y="1544275"/>
            <a:ext cx="3622500" cy="776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1600"/>
              <a:t>Capacitance is a measure of how good a capacitor is at storing charge.</a:t>
            </a:r>
            <a:endParaRPr sz="1600"/>
          </a:p>
        </p:txBody>
      </p:sp>
      <p:sp>
        <p:nvSpPr>
          <p:cNvPr id="438" name="Google Shape;438;p33"/>
          <p:cNvSpPr txBox="1"/>
          <p:nvPr>
            <p:ph idx="1" type="body"/>
          </p:nvPr>
        </p:nvSpPr>
        <p:spPr>
          <a:xfrm>
            <a:off x="1303800" y="2320375"/>
            <a:ext cx="3430500" cy="150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Given a certain voltage, the higher the capacitance, the more charge a capacitor can store.</a:t>
            </a:r>
            <a:endParaRPr sz="1600"/>
          </a:p>
        </p:txBody>
      </p:sp>
      <p:pic>
        <p:nvPicPr>
          <p:cNvPr id="439" name="Google Shape;439;p33"/>
          <p:cNvPicPr preferRelativeResize="0"/>
          <p:nvPr/>
        </p:nvPicPr>
        <p:blipFill>
          <a:blip r:embed="rId3">
            <a:alphaModFix/>
          </a:blip>
          <a:stretch>
            <a:fillRect/>
          </a:stretch>
        </p:blipFill>
        <p:spPr>
          <a:xfrm>
            <a:off x="4783825" y="1453100"/>
            <a:ext cx="4104900" cy="29220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Charging a capacitor (RC circuit)</a:t>
            </a:r>
            <a:endParaRPr/>
          </a:p>
        </p:txBody>
      </p:sp>
      <p:sp>
        <p:nvSpPr>
          <p:cNvPr id="445" name="Google Shape;445;p34"/>
          <p:cNvSpPr txBox="1"/>
          <p:nvPr>
            <p:ph idx="1" type="body"/>
          </p:nvPr>
        </p:nvSpPr>
        <p:spPr>
          <a:xfrm>
            <a:off x="1303800" y="1337300"/>
            <a:ext cx="4491300" cy="136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As the capacitor charges, the voltage across the capacitor increases, so the voltage across the resistor decreases, causing the current to decrease until the capacitor is fully charged.</a:t>
            </a:r>
            <a:endParaRPr sz="1600"/>
          </a:p>
        </p:txBody>
      </p:sp>
      <p:pic>
        <p:nvPicPr>
          <p:cNvPr id="446" name="Google Shape;446;p34"/>
          <p:cNvPicPr preferRelativeResize="0"/>
          <p:nvPr/>
        </p:nvPicPr>
        <p:blipFill>
          <a:blip r:embed="rId3">
            <a:alphaModFix/>
          </a:blip>
          <a:stretch>
            <a:fillRect/>
          </a:stretch>
        </p:blipFill>
        <p:spPr>
          <a:xfrm>
            <a:off x="5649275" y="1405900"/>
            <a:ext cx="3204126" cy="3253726"/>
          </a:xfrm>
          <a:prstGeom prst="rect">
            <a:avLst/>
          </a:prstGeom>
          <a:noFill/>
          <a:ln>
            <a:noFill/>
          </a:ln>
        </p:spPr>
      </p:pic>
      <p:pic>
        <p:nvPicPr>
          <p:cNvPr id="447" name="Google Shape;447;p34"/>
          <p:cNvPicPr preferRelativeResize="0"/>
          <p:nvPr/>
        </p:nvPicPr>
        <p:blipFill>
          <a:blip r:embed="rId4">
            <a:alphaModFix/>
          </a:blip>
          <a:stretch>
            <a:fillRect/>
          </a:stretch>
        </p:blipFill>
        <p:spPr>
          <a:xfrm>
            <a:off x="1768051" y="2697500"/>
            <a:ext cx="2552501" cy="2100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Inductors and AC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Magnetic flux</a:t>
            </a:r>
            <a:endParaRPr/>
          </a:p>
        </p:txBody>
      </p:sp>
      <p:sp>
        <p:nvSpPr>
          <p:cNvPr id="458" name="Google Shape;458;p36"/>
          <p:cNvSpPr txBox="1"/>
          <p:nvPr>
            <p:ph idx="1" type="body"/>
          </p:nvPr>
        </p:nvSpPr>
        <p:spPr>
          <a:xfrm>
            <a:off x="1303800" y="1337300"/>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Magnets emit a magnetic field from them that travel from north to south poles. </a:t>
            </a:r>
            <a:endParaRPr sz="1600"/>
          </a:p>
        </p:txBody>
      </p:sp>
      <p:pic>
        <p:nvPicPr>
          <p:cNvPr id="459" name="Google Shape;459;p36"/>
          <p:cNvPicPr preferRelativeResize="0"/>
          <p:nvPr/>
        </p:nvPicPr>
        <p:blipFill>
          <a:blip r:embed="rId3">
            <a:alphaModFix/>
          </a:blip>
          <a:stretch>
            <a:fillRect/>
          </a:stretch>
        </p:blipFill>
        <p:spPr>
          <a:xfrm>
            <a:off x="4844500" y="1863100"/>
            <a:ext cx="4116623" cy="2345775"/>
          </a:xfrm>
          <a:prstGeom prst="rect">
            <a:avLst/>
          </a:prstGeom>
          <a:noFill/>
          <a:ln>
            <a:noFill/>
          </a:ln>
        </p:spPr>
      </p:pic>
      <p:sp>
        <p:nvSpPr>
          <p:cNvPr id="460" name="Google Shape;460;p36"/>
          <p:cNvSpPr txBox="1"/>
          <p:nvPr>
            <p:ph idx="1" type="body"/>
          </p:nvPr>
        </p:nvSpPr>
        <p:spPr>
          <a:xfrm>
            <a:off x="1303800" y="2336600"/>
            <a:ext cx="3430500" cy="122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Flux is a measure of how much of these magnetic field lines you’re “catching” in a loop of wire.</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Induction</a:t>
            </a:r>
            <a:endParaRPr/>
          </a:p>
        </p:txBody>
      </p:sp>
      <p:sp>
        <p:nvSpPr>
          <p:cNvPr id="466" name="Google Shape;466;p37"/>
          <p:cNvSpPr txBox="1"/>
          <p:nvPr>
            <p:ph idx="1" type="body"/>
          </p:nvPr>
        </p:nvSpPr>
        <p:spPr>
          <a:xfrm>
            <a:off x="1303800" y="1474475"/>
            <a:ext cx="3430500" cy="80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Current around a loop of wire can also produce magnetic fields.</a:t>
            </a:r>
            <a:endParaRPr sz="1600"/>
          </a:p>
        </p:txBody>
      </p:sp>
      <p:sp>
        <p:nvSpPr>
          <p:cNvPr id="467" name="Google Shape;467;p37"/>
          <p:cNvSpPr txBox="1"/>
          <p:nvPr>
            <p:ph idx="1" type="body"/>
          </p:nvPr>
        </p:nvSpPr>
        <p:spPr>
          <a:xfrm>
            <a:off x="1303800" y="2209775"/>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These magnetic fields can be “caught” by the same wire to produce flux.</a:t>
            </a:r>
            <a:endParaRPr sz="1600"/>
          </a:p>
        </p:txBody>
      </p:sp>
      <p:pic>
        <p:nvPicPr>
          <p:cNvPr id="468" name="Google Shape;468;p37"/>
          <p:cNvPicPr preferRelativeResize="0"/>
          <p:nvPr/>
        </p:nvPicPr>
        <p:blipFill>
          <a:blip r:embed="rId3">
            <a:alphaModFix/>
          </a:blip>
          <a:stretch>
            <a:fillRect/>
          </a:stretch>
        </p:blipFill>
        <p:spPr>
          <a:xfrm>
            <a:off x="4524250" y="1211575"/>
            <a:ext cx="4467351" cy="3073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Inductors</a:t>
            </a:r>
            <a:endParaRPr/>
          </a:p>
        </p:txBody>
      </p:sp>
      <p:sp>
        <p:nvSpPr>
          <p:cNvPr id="474" name="Google Shape;474;p38"/>
          <p:cNvSpPr txBox="1"/>
          <p:nvPr>
            <p:ph idx="1" type="body"/>
          </p:nvPr>
        </p:nvSpPr>
        <p:spPr>
          <a:xfrm>
            <a:off x="1303800" y="1474475"/>
            <a:ext cx="3430500" cy="72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Inductors are loops of wire that produce a lot of flux from current.</a:t>
            </a:r>
            <a:endParaRPr sz="1600"/>
          </a:p>
        </p:txBody>
      </p:sp>
      <p:pic>
        <p:nvPicPr>
          <p:cNvPr id="475" name="Google Shape;475;p38"/>
          <p:cNvPicPr preferRelativeResize="0"/>
          <p:nvPr/>
        </p:nvPicPr>
        <p:blipFill>
          <a:blip r:embed="rId3">
            <a:alphaModFix/>
          </a:blip>
          <a:stretch>
            <a:fillRect/>
          </a:stretch>
        </p:blipFill>
        <p:spPr>
          <a:xfrm>
            <a:off x="5179613" y="3179050"/>
            <a:ext cx="3154699" cy="1869176"/>
          </a:xfrm>
          <a:prstGeom prst="rect">
            <a:avLst/>
          </a:prstGeom>
          <a:noFill/>
          <a:ln>
            <a:noFill/>
          </a:ln>
        </p:spPr>
      </p:pic>
      <p:sp>
        <p:nvSpPr>
          <p:cNvPr id="476" name="Google Shape;476;p38"/>
          <p:cNvSpPr txBox="1"/>
          <p:nvPr>
            <p:ph idx="1" type="body"/>
          </p:nvPr>
        </p:nvSpPr>
        <p:spPr>
          <a:xfrm>
            <a:off x="1303800" y="2301250"/>
            <a:ext cx="3430500" cy="125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600"/>
              <a:t>When current passes through them, they convert electrical energy into magnetic energy through induction.</a:t>
            </a:r>
            <a:endParaRPr sz="1600"/>
          </a:p>
        </p:txBody>
      </p:sp>
      <p:pic>
        <p:nvPicPr>
          <p:cNvPr id="477" name="Google Shape;477;p38"/>
          <p:cNvPicPr preferRelativeResize="0"/>
          <p:nvPr/>
        </p:nvPicPr>
        <p:blipFill>
          <a:blip r:embed="rId4">
            <a:alphaModFix/>
          </a:blip>
          <a:stretch>
            <a:fillRect/>
          </a:stretch>
        </p:blipFill>
        <p:spPr>
          <a:xfrm>
            <a:off x="5251213" y="1152137"/>
            <a:ext cx="3011500" cy="202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Inductance</a:t>
            </a:r>
            <a:endParaRPr/>
          </a:p>
        </p:txBody>
      </p:sp>
      <p:sp>
        <p:nvSpPr>
          <p:cNvPr id="483" name="Google Shape;483;p39"/>
          <p:cNvSpPr txBox="1"/>
          <p:nvPr>
            <p:ph idx="1" type="body"/>
          </p:nvPr>
        </p:nvSpPr>
        <p:spPr>
          <a:xfrm>
            <a:off x="1303800" y="1428750"/>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Inductance tells how well an inductor can charge given a certain change in current.</a:t>
            </a:r>
            <a:endParaRPr sz="1600"/>
          </a:p>
        </p:txBody>
      </p:sp>
      <p:sp>
        <p:nvSpPr>
          <p:cNvPr id="484" name="Google Shape;484;p39"/>
          <p:cNvSpPr txBox="1"/>
          <p:nvPr>
            <p:ph idx="1" type="body"/>
          </p:nvPr>
        </p:nvSpPr>
        <p:spPr>
          <a:xfrm>
            <a:off x="1303800" y="2484125"/>
            <a:ext cx="3430500" cy="223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If current changes, a good inductor (that has high inductance) will gain a high voltage while a poor inductor will gain very little voltage.</a:t>
            </a:r>
            <a:endParaRPr sz="1600"/>
          </a:p>
        </p:txBody>
      </p:sp>
      <p:pic>
        <p:nvPicPr>
          <p:cNvPr id="485" name="Google Shape;485;p39"/>
          <p:cNvPicPr preferRelativeResize="0"/>
          <p:nvPr/>
        </p:nvPicPr>
        <p:blipFill>
          <a:blip r:embed="rId3">
            <a:alphaModFix/>
          </a:blip>
          <a:stretch>
            <a:fillRect/>
          </a:stretch>
        </p:blipFill>
        <p:spPr>
          <a:xfrm>
            <a:off x="4810725" y="1090125"/>
            <a:ext cx="3943958" cy="3820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Reactance and impedance</a:t>
            </a:r>
            <a:endParaRPr/>
          </a:p>
        </p:txBody>
      </p:sp>
      <p:sp>
        <p:nvSpPr>
          <p:cNvPr id="491" name="Google Shape;491;p40"/>
          <p:cNvSpPr txBox="1"/>
          <p:nvPr>
            <p:ph idx="1" type="body"/>
          </p:nvPr>
        </p:nvSpPr>
        <p:spPr>
          <a:xfrm>
            <a:off x="1303800" y="1597875"/>
            <a:ext cx="3430500" cy="293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As magnetic fields are generated in inductors, current flow more easily through them. This “resistance” that disappears as </a:t>
            </a:r>
            <a:r>
              <a:rPr lang="en" sz="1600"/>
              <a:t>magnetic fields form </a:t>
            </a:r>
            <a:r>
              <a:rPr lang="en" sz="1600"/>
              <a:t>is called reactance.</a:t>
            </a:r>
            <a:endParaRPr sz="1600"/>
          </a:p>
        </p:txBody>
      </p:sp>
      <p:pic>
        <p:nvPicPr>
          <p:cNvPr id="492" name="Google Shape;492;p40"/>
          <p:cNvPicPr preferRelativeResize="0"/>
          <p:nvPr/>
        </p:nvPicPr>
        <p:blipFill>
          <a:blip r:embed="rId3">
            <a:alphaModFix/>
          </a:blip>
          <a:stretch>
            <a:fillRect/>
          </a:stretch>
        </p:blipFill>
        <p:spPr>
          <a:xfrm>
            <a:off x="5055841" y="1597874"/>
            <a:ext cx="3935758" cy="2844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Charging inductors (RL circuits)</a:t>
            </a:r>
            <a:endParaRPr/>
          </a:p>
        </p:txBody>
      </p:sp>
      <p:sp>
        <p:nvSpPr>
          <p:cNvPr id="498" name="Google Shape;498;p41"/>
          <p:cNvSpPr txBox="1"/>
          <p:nvPr>
            <p:ph idx="1" type="body"/>
          </p:nvPr>
        </p:nvSpPr>
        <p:spPr>
          <a:xfrm>
            <a:off x="1303800" y="1428750"/>
            <a:ext cx="3430500" cy="310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Inductors convert EMF (voltage) into magnetic flux, so the voltage across inductors decreases. However, the current increases more and more since the reactance disappears as the magnetic field is formed by the inductor.</a:t>
            </a:r>
            <a:endParaRPr sz="1600"/>
          </a:p>
        </p:txBody>
      </p:sp>
      <p:pic>
        <p:nvPicPr>
          <p:cNvPr id="499" name="Google Shape;499;p41"/>
          <p:cNvPicPr preferRelativeResize="0"/>
          <p:nvPr/>
        </p:nvPicPr>
        <p:blipFill>
          <a:blip r:embed="rId3">
            <a:alphaModFix/>
          </a:blip>
          <a:stretch>
            <a:fillRect/>
          </a:stretch>
        </p:blipFill>
        <p:spPr>
          <a:xfrm>
            <a:off x="5766026" y="1307612"/>
            <a:ext cx="2484250" cy="3345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Concepts</a:t>
            </a:r>
            <a:endParaRPr/>
          </a:p>
        </p:txBody>
      </p:sp>
      <p:sp>
        <p:nvSpPr>
          <p:cNvPr id="289" name="Google Shape;289;p15"/>
          <p:cNvSpPr txBox="1"/>
          <p:nvPr>
            <p:ph idx="1" type="body"/>
          </p:nvPr>
        </p:nvSpPr>
        <p:spPr>
          <a:xfrm>
            <a:off x="1303800" y="1304250"/>
            <a:ext cx="3430500" cy="1809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600"/>
              <a:t>Voltage: how much “potential” the circuit has to flow</a:t>
            </a:r>
            <a:br>
              <a:rPr lang="en" sz="1600"/>
            </a:br>
            <a:r>
              <a:rPr lang="en" sz="1600"/>
              <a:t>Current: how fast the </a:t>
            </a:r>
            <a:r>
              <a:rPr lang="en" sz="1600"/>
              <a:t>electricity</a:t>
            </a:r>
            <a:r>
              <a:rPr lang="en" sz="1600"/>
              <a:t> is moving in the circuit</a:t>
            </a:r>
            <a:br>
              <a:rPr lang="en" sz="1600"/>
            </a:br>
            <a:r>
              <a:rPr lang="en" sz="1600"/>
              <a:t>Resistance: how much the wire slows down the flow of electrons</a:t>
            </a:r>
            <a:endParaRPr sz="1600"/>
          </a:p>
        </p:txBody>
      </p:sp>
      <p:sp>
        <p:nvSpPr>
          <p:cNvPr id="290" name="Google Shape;290;p15"/>
          <p:cNvSpPr txBox="1"/>
          <p:nvPr>
            <p:ph idx="2" type="body"/>
          </p:nvPr>
        </p:nvSpPr>
        <p:spPr>
          <a:xfrm>
            <a:off x="4903650" y="2292525"/>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Magnetic flux: how many “magnetic field lines” hit a certain amount of area</a:t>
            </a:r>
            <a:endParaRPr sz="1600"/>
          </a:p>
        </p:txBody>
      </p:sp>
      <p:sp>
        <p:nvSpPr>
          <p:cNvPr id="291" name="Google Shape;291;p15"/>
          <p:cNvSpPr txBox="1"/>
          <p:nvPr>
            <p:ph idx="1" type="body"/>
          </p:nvPr>
        </p:nvSpPr>
        <p:spPr>
          <a:xfrm>
            <a:off x="1303800" y="3291825"/>
            <a:ext cx="3430500" cy="139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Capacitance: how good a capacitor is at storing charge</a:t>
            </a:r>
            <a:br>
              <a:rPr lang="en" sz="1600"/>
            </a:br>
            <a:r>
              <a:rPr lang="en" sz="1600"/>
              <a:t>Inductance: how good an inductor is at charging up</a:t>
            </a:r>
            <a:endParaRPr sz="1600"/>
          </a:p>
        </p:txBody>
      </p:sp>
      <p:sp>
        <p:nvSpPr>
          <p:cNvPr id="292" name="Google Shape;292;p15"/>
          <p:cNvSpPr txBox="1"/>
          <p:nvPr>
            <p:ph idx="2" type="body"/>
          </p:nvPr>
        </p:nvSpPr>
        <p:spPr>
          <a:xfrm>
            <a:off x="4903650" y="1304250"/>
            <a:ext cx="3430500" cy="125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Power: how much energy you can </a:t>
            </a:r>
            <a:r>
              <a:rPr lang="en" sz="1600"/>
              <a:t>dissipate</a:t>
            </a:r>
            <a:r>
              <a:rPr lang="en" sz="1600"/>
              <a:t> in a certain amount of time (energy divided by time)</a:t>
            </a:r>
            <a:endParaRPr sz="1600"/>
          </a:p>
        </p:txBody>
      </p:sp>
      <p:sp>
        <p:nvSpPr>
          <p:cNvPr id="293" name="Google Shape;293;p15"/>
          <p:cNvSpPr txBox="1"/>
          <p:nvPr>
            <p:ph idx="2" type="body"/>
          </p:nvPr>
        </p:nvSpPr>
        <p:spPr>
          <a:xfrm>
            <a:off x="4903650" y="3291825"/>
            <a:ext cx="3430500" cy="139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Impedance: sum of reactance (resistance non-intrinsic to the material) and resistance (intrinsic to the material)</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LC circuits</a:t>
            </a:r>
            <a:endParaRPr/>
          </a:p>
        </p:txBody>
      </p:sp>
      <p:sp>
        <p:nvSpPr>
          <p:cNvPr id="505" name="Google Shape;505;p42"/>
          <p:cNvSpPr txBox="1"/>
          <p:nvPr>
            <p:ph idx="1" type="body"/>
          </p:nvPr>
        </p:nvSpPr>
        <p:spPr>
          <a:xfrm>
            <a:off x="1303800" y="1337300"/>
            <a:ext cx="3430500" cy="133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LC circuits oscillate </a:t>
            </a:r>
            <a:r>
              <a:rPr lang="en" sz="1600"/>
              <a:t>direction as they travel from the inductor to the capacitor back to the inductor and on and on.</a:t>
            </a:r>
            <a:endParaRPr sz="1600"/>
          </a:p>
        </p:txBody>
      </p:sp>
      <p:sp>
        <p:nvSpPr>
          <p:cNvPr id="506" name="Google Shape;506;p42"/>
          <p:cNvSpPr txBox="1"/>
          <p:nvPr>
            <p:ph idx="1" type="body"/>
          </p:nvPr>
        </p:nvSpPr>
        <p:spPr>
          <a:xfrm>
            <a:off x="1303800" y="2518375"/>
            <a:ext cx="3430500" cy="945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600"/>
              <a:t>Energy is converted back and forth from magnetic (inductor) to electric (capacitor).</a:t>
            </a:r>
            <a:endParaRPr sz="1600"/>
          </a:p>
        </p:txBody>
      </p:sp>
      <p:pic>
        <p:nvPicPr>
          <p:cNvPr id="507" name="Google Shape;507;p42"/>
          <p:cNvPicPr preferRelativeResize="0"/>
          <p:nvPr/>
        </p:nvPicPr>
        <p:blipFill>
          <a:blip r:embed="rId3">
            <a:alphaModFix/>
          </a:blip>
          <a:stretch>
            <a:fillRect/>
          </a:stretch>
        </p:blipFill>
        <p:spPr>
          <a:xfrm>
            <a:off x="4734300" y="1285163"/>
            <a:ext cx="4147576" cy="2573176"/>
          </a:xfrm>
          <a:prstGeom prst="rect">
            <a:avLst/>
          </a:prstGeom>
          <a:noFill/>
          <a:ln>
            <a:noFill/>
          </a:ln>
        </p:spPr>
      </p:pic>
      <p:sp>
        <p:nvSpPr>
          <p:cNvPr id="508" name="Google Shape;508;p42"/>
          <p:cNvSpPr txBox="1"/>
          <p:nvPr>
            <p:ph idx="1" type="body"/>
          </p:nvPr>
        </p:nvSpPr>
        <p:spPr>
          <a:xfrm>
            <a:off x="1303800" y="3463375"/>
            <a:ext cx="3430500" cy="945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This type of current is called an “alternating” current.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More with AC/DC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Alternators</a:t>
            </a:r>
            <a:endParaRPr/>
          </a:p>
        </p:txBody>
      </p:sp>
      <p:sp>
        <p:nvSpPr>
          <p:cNvPr id="519" name="Google Shape;519;p44"/>
          <p:cNvSpPr txBox="1"/>
          <p:nvPr>
            <p:ph idx="1" type="body"/>
          </p:nvPr>
        </p:nvSpPr>
        <p:spPr>
          <a:xfrm>
            <a:off x="1303800" y="1644000"/>
            <a:ext cx="34305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These circuits convert a DC current into an AC current.</a:t>
            </a:r>
            <a:endParaRPr sz="1600"/>
          </a:p>
        </p:txBody>
      </p:sp>
      <p:pic>
        <p:nvPicPr>
          <p:cNvPr id="520" name="Google Shape;520;p44"/>
          <p:cNvPicPr preferRelativeResize="0"/>
          <p:nvPr/>
        </p:nvPicPr>
        <p:blipFill>
          <a:blip r:embed="rId3">
            <a:alphaModFix/>
          </a:blip>
          <a:stretch>
            <a:fillRect/>
          </a:stretch>
        </p:blipFill>
        <p:spPr>
          <a:xfrm>
            <a:off x="5183450" y="1644000"/>
            <a:ext cx="3308959" cy="3038499"/>
          </a:xfrm>
          <a:prstGeom prst="rect">
            <a:avLst/>
          </a:prstGeom>
          <a:noFill/>
          <a:ln>
            <a:noFill/>
          </a:ln>
        </p:spPr>
      </p:pic>
      <p:sp>
        <p:nvSpPr>
          <p:cNvPr id="521" name="Google Shape;521;p44"/>
          <p:cNvSpPr txBox="1"/>
          <p:nvPr>
            <p:ph idx="1" type="body"/>
          </p:nvPr>
        </p:nvSpPr>
        <p:spPr>
          <a:xfrm>
            <a:off x="1303800" y="2457825"/>
            <a:ext cx="3430500" cy="21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 DC power is used to spin a hoop of wire that gains and loses flux. When it gains flux, current in the hoop travels on way. When it loses flux, current travels the other direction.</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Motors</a:t>
            </a:r>
            <a:endParaRPr/>
          </a:p>
        </p:txBody>
      </p:sp>
      <p:sp>
        <p:nvSpPr>
          <p:cNvPr id="527" name="Google Shape;527;p45"/>
          <p:cNvSpPr txBox="1"/>
          <p:nvPr>
            <p:ph idx="1" type="body"/>
          </p:nvPr>
        </p:nvSpPr>
        <p:spPr>
          <a:xfrm>
            <a:off x="1303800" y="1361400"/>
            <a:ext cx="7131600" cy="51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Motors use DC power to spin an object in between two magnets.</a:t>
            </a:r>
            <a:endParaRPr sz="1600"/>
          </a:p>
        </p:txBody>
      </p:sp>
      <p:pic>
        <p:nvPicPr>
          <p:cNvPr id="528" name="Google Shape;528;p45"/>
          <p:cNvPicPr preferRelativeResize="0"/>
          <p:nvPr/>
        </p:nvPicPr>
        <p:blipFill>
          <a:blip r:embed="rId3">
            <a:alphaModFix/>
          </a:blip>
          <a:stretch>
            <a:fillRect/>
          </a:stretch>
        </p:blipFill>
        <p:spPr>
          <a:xfrm>
            <a:off x="559525" y="2234638"/>
            <a:ext cx="2414108" cy="2453524"/>
          </a:xfrm>
          <a:prstGeom prst="rect">
            <a:avLst/>
          </a:prstGeom>
          <a:noFill/>
          <a:ln>
            <a:noFill/>
          </a:ln>
        </p:spPr>
      </p:pic>
      <p:pic>
        <p:nvPicPr>
          <p:cNvPr id="529" name="Google Shape;529;p45"/>
          <p:cNvPicPr preferRelativeResize="0"/>
          <p:nvPr/>
        </p:nvPicPr>
        <p:blipFill>
          <a:blip r:embed="rId4">
            <a:alphaModFix/>
          </a:blip>
          <a:stretch>
            <a:fillRect/>
          </a:stretch>
        </p:blipFill>
        <p:spPr>
          <a:xfrm>
            <a:off x="6501350" y="2307873"/>
            <a:ext cx="2414100" cy="2307051"/>
          </a:xfrm>
          <a:prstGeom prst="rect">
            <a:avLst/>
          </a:prstGeom>
          <a:noFill/>
          <a:ln>
            <a:noFill/>
          </a:ln>
        </p:spPr>
      </p:pic>
      <p:pic>
        <p:nvPicPr>
          <p:cNvPr id="530" name="Google Shape;530;p45"/>
          <p:cNvPicPr preferRelativeResize="0"/>
          <p:nvPr/>
        </p:nvPicPr>
        <p:blipFill>
          <a:blip r:embed="rId5">
            <a:alphaModFix/>
          </a:blip>
          <a:stretch>
            <a:fillRect/>
          </a:stretch>
        </p:blipFill>
        <p:spPr>
          <a:xfrm>
            <a:off x="3046511" y="2754125"/>
            <a:ext cx="3545073" cy="1860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Diodes</a:t>
            </a:r>
            <a:endParaRPr/>
          </a:p>
        </p:txBody>
      </p:sp>
      <p:sp>
        <p:nvSpPr>
          <p:cNvPr id="536" name="Google Shape;536;p46"/>
          <p:cNvSpPr txBox="1"/>
          <p:nvPr>
            <p:ph idx="1" type="body"/>
          </p:nvPr>
        </p:nvSpPr>
        <p:spPr>
          <a:xfrm>
            <a:off x="1303800" y="1489875"/>
            <a:ext cx="3430500" cy="133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Diodes restrict motion of charge in a single direction and prevent current from flowing in the opposite direction.</a:t>
            </a:r>
            <a:endParaRPr sz="1600"/>
          </a:p>
        </p:txBody>
      </p:sp>
      <p:pic>
        <p:nvPicPr>
          <p:cNvPr id="537" name="Google Shape;537;p46"/>
          <p:cNvPicPr preferRelativeResize="0"/>
          <p:nvPr/>
        </p:nvPicPr>
        <p:blipFill>
          <a:blip r:embed="rId3">
            <a:alphaModFix/>
          </a:blip>
          <a:stretch>
            <a:fillRect/>
          </a:stretch>
        </p:blipFill>
        <p:spPr>
          <a:xfrm>
            <a:off x="4572000" y="1597875"/>
            <a:ext cx="4333949" cy="2538743"/>
          </a:xfrm>
          <a:prstGeom prst="rect">
            <a:avLst/>
          </a:prstGeom>
          <a:noFill/>
          <a:ln>
            <a:noFill/>
          </a:ln>
        </p:spPr>
      </p:pic>
      <p:sp>
        <p:nvSpPr>
          <p:cNvPr id="538" name="Google Shape;538;p46"/>
          <p:cNvSpPr txBox="1"/>
          <p:nvPr>
            <p:ph idx="1" type="body"/>
          </p:nvPr>
        </p:nvSpPr>
        <p:spPr>
          <a:xfrm>
            <a:off x="1303800" y="2823075"/>
            <a:ext cx="3430500" cy="133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Diodes </a:t>
            </a:r>
            <a:r>
              <a:rPr lang="en" sz="1600"/>
              <a:t>attached</a:t>
            </a:r>
            <a:r>
              <a:rPr lang="en" sz="1600"/>
              <a:t> to an AC circuit would only let half the current flow.</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Rectifiers</a:t>
            </a:r>
            <a:endParaRPr/>
          </a:p>
        </p:txBody>
      </p:sp>
      <p:sp>
        <p:nvSpPr>
          <p:cNvPr id="544" name="Google Shape;544;p47"/>
          <p:cNvSpPr txBox="1"/>
          <p:nvPr>
            <p:ph idx="1" type="body"/>
          </p:nvPr>
        </p:nvSpPr>
        <p:spPr>
          <a:xfrm>
            <a:off x="1303800" y="1882400"/>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Rectifiers are an arrangement of diodes that can fully turn all AC into a DC circuit.</a:t>
            </a:r>
            <a:endParaRPr sz="1600"/>
          </a:p>
        </p:txBody>
      </p:sp>
      <p:pic>
        <p:nvPicPr>
          <p:cNvPr id="545" name="Google Shape;545;p47"/>
          <p:cNvPicPr preferRelativeResize="0"/>
          <p:nvPr/>
        </p:nvPicPr>
        <p:blipFill>
          <a:blip r:embed="rId3">
            <a:alphaModFix/>
          </a:blip>
          <a:stretch>
            <a:fillRect/>
          </a:stretch>
        </p:blipFill>
        <p:spPr>
          <a:xfrm>
            <a:off x="4734303" y="1655025"/>
            <a:ext cx="4245547" cy="2347226"/>
          </a:xfrm>
          <a:prstGeom prst="rect">
            <a:avLst/>
          </a:prstGeom>
          <a:noFill/>
          <a:ln>
            <a:noFill/>
          </a:ln>
        </p:spPr>
      </p:pic>
      <p:sp>
        <p:nvSpPr>
          <p:cNvPr id="546" name="Google Shape;546;p47"/>
          <p:cNvSpPr txBox="1"/>
          <p:nvPr>
            <p:ph idx="1" type="body"/>
          </p:nvPr>
        </p:nvSpPr>
        <p:spPr>
          <a:xfrm>
            <a:off x="1303800" y="2933950"/>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A single diode would only be able to turn half the AC into DC.</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Units</a:t>
            </a:r>
            <a:endParaRPr/>
          </a:p>
        </p:txBody>
      </p:sp>
      <p:sp>
        <p:nvSpPr>
          <p:cNvPr id="299" name="Google Shape;299;p16"/>
          <p:cNvSpPr txBox="1"/>
          <p:nvPr>
            <p:ph idx="1" type="body"/>
          </p:nvPr>
        </p:nvSpPr>
        <p:spPr>
          <a:xfrm>
            <a:off x="1303800" y="1990050"/>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Voltage (V): Volts (V)</a:t>
            </a:r>
            <a:br>
              <a:rPr lang="en" sz="1600"/>
            </a:br>
            <a:r>
              <a:rPr lang="en" sz="1600"/>
              <a:t>Current (I): Amps (A)</a:t>
            </a:r>
            <a:br>
              <a:rPr lang="en" sz="1600"/>
            </a:br>
            <a:r>
              <a:rPr lang="en" sz="1600"/>
              <a:t>Resistance </a:t>
            </a:r>
            <a:r>
              <a:rPr lang="en" sz="1600"/>
              <a:t>(R)</a:t>
            </a:r>
            <a:r>
              <a:rPr lang="en" sz="1600"/>
              <a:t>: Ohms (Ω)</a:t>
            </a:r>
            <a:endParaRPr sz="1600"/>
          </a:p>
        </p:txBody>
      </p:sp>
      <p:sp>
        <p:nvSpPr>
          <p:cNvPr id="300" name="Google Shape;300;p16"/>
          <p:cNvSpPr txBox="1"/>
          <p:nvPr>
            <p:ph idx="2" type="body"/>
          </p:nvPr>
        </p:nvSpPr>
        <p:spPr>
          <a:xfrm>
            <a:off x="4903650" y="2989350"/>
            <a:ext cx="3430500" cy="125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Magnetic Flux (Φ): Webers (Wb)</a:t>
            </a:r>
            <a:br>
              <a:rPr lang="en" sz="1600"/>
            </a:br>
            <a:r>
              <a:rPr lang="en" sz="1600"/>
              <a:t>Reactance (X): Ohms (Ω)</a:t>
            </a:r>
            <a:br>
              <a:rPr lang="en" sz="1600"/>
            </a:br>
            <a:r>
              <a:rPr lang="en" sz="1600"/>
              <a:t>Impedance (Z): Ohms (Ω)</a:t>
            </a:r>
            <a:endParaRPr sz="1600"/>
          </a:p>
        </p:txBody>
      </p:sp>
      <p:sp>
        <p:nvSpPr>
          <p:cNvPr id="301" name="Google Shape;301;p16"/>
          <p:cNvSpPr txBox="1"/>
          <p:nvPr>
            <p:ph idx="1" type="body"/>
          </p:nvPr>
        </p:nvSpPr>
        <p:spPr>
          <a:xfrm>
            <a:off x="1303800" y="2989350"/>
            <a:ext cx="34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Capacitance </a:t>
            </a:r>
            <a:r>
              <a:rPr lang="en" sz="1600"/>
              <a:t>(C)</a:t>
            </a:r>
            <a:r>
              <a:rPr lang="en" sz="1600"/>
              <a:t>: Farads (F)</a:t>
            </a:r>
            <a:br>
              <a:rPr lang="en" sz="1600"/>
            </a:br>
            <a:r>
              <a:rPr lang="en" sz="1600"/>
              <a:t>Charge (Q): </a:t>
            </a:r>
            <a:r>
              <a:rPr lang="en" sz="1600"/>
              <a:t>Coulombs</a:t>
            </a:r>
            <a:r>
              <a:rPr lang="en" sz="1600"/>
              <a:t> </a:t>
            </a:r>
            <a:r>
              <a:rPr lang="en" sz="1600"/>
              <a:t>(C)</a:t>
            </a:r>
            <a:r>
              <a:rPr lang="en" sz="1600"/>
              <a:t> </a:t>
            </a:r>
            <a:br>
              <a:rPr lang="en" sz="1600"/>
            </a:br>
            <a:r>
              <a:rPr lang="en" sz="1600"/>
              <a:t>Inductance (L): Henrys (H)</a:t>
            </a:r>
            <a:endParaRPr sz="1600"/>
          </a:p>
        </p:txBody>
      </p:sp>
      <p:sp>
        <p:nvSpPr>
          <p:cNvPr id="302" name="Google Shape;302;p16"/>
          <p:cNvSpPr txBox="1"/>
          <p:nvPr>
            <p:ph idx="2" type="body"/>
          </p:nvPr>
        </p:nvSpPr>
        <p:spPr>
          <a:xfrm>
            <a:off x="4903650" y="1944900"/>
            <a:ext cx="3430500" cy="125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Energy (U): Joules (J)</a:t>
            </a:r>
            <a:br>
              <a:rPr lang="en" sz="1600"/>
            </a:br>
            <a:r>
              <a:rPr lang="en" sz="1600"/>
              <a:t>Time (t): Seconds (s)</a:t>
            </a:r>
            <a:br>
              <a:rPr lang="en" sz="1600"/>
            </a:br>
            <a:r>
              <a:rPr lang="en" sz="1600"/>
              <a:t>Power (P): Watts (W)</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Capacitors and Conductors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difference</a:t>
            </a:r>
            <a:endParaRPr/>
          </a:p>
        </p:txBody>
      </p:sp>
      <p:sp>
        <p:nvSpPr>
          <p:cNvPr id="313" name="Google Shape;313;p18"/>
          <p:cNvSpPr txBox="1"/>
          <p:nvPr>
            <p:ph idx="1" type="body"/>
          </p:nvPr>
        </p:nvSpPr>
        <p:spPr>
          <a:xfrm>
            <a:off x="1303800" y="1441400"/>
            <a:ext cx="3430500" cy="1233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600"/>
              <a:t>Like gravity pulls objects from “high” to “low,” positive charges want to move from “high potential” to “low potential.”</a:t>
            </a:r>
            <a:endParaRPr sz="1600"/>
          </a:p>
        </p:txBody>
      </p:sp>
      <p:sp>
        <p:nvSpPr>
          <p:cNvPr id="314" name="Google Shape;314;p18"/>
          <p:cNvSpPr txBox="1"/>
          <p:nvPr>
            <p:ph idx="1" type="body"/>
          </p:nvPr>
        </p:nvSpPr>
        <p:spPr>
          <a:xfrm>
            <a:off x="1303800" y="2729575"/>
            <a:ext cx="3430500" cy="78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Negative charges “break the rules” and go from low to high potential.</a:t>
            </a:r>
            <a:endParaRPr sz="1600"/>
          </a:p>
        </p:txBody>
      </p:sp>
      <p:sp>
        <p:nvSpPr>
          <p:cNvPr id="315" name="Google Shape;315;p18"/>
          <p:cNvSpPr txBox="1"/>
          <p:nvPr>
            <p:ph idx="1" type="body"/>
          </p:nvPr>
        </p:nvSpPr>
        <p:spPr>
          <a:xfrm>
            <a:off x="1303800" y="3566250"/>
            <a:ext cx="3430500" cy="1233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600"/>
              <a:t>Low </a:t>
            </a:r>
            <a:r>
              <a:rPr lang="en" sz="1600"/>
              <a:t>potential</a:t>
            </a:r>
            <a:r>
              <a:rPr lang="en" sz="1600"/>
              <a:t> areas have lots of </a:t>
            </a:r>
            <a:r>
              <a:rPr lang="en" sz="1600"/>
              <a:t>negative</a:t>
            </a:r>
            <a:r>
              <a:rPr lang="en" sz="1600"/>
              <a:t> charge while high potential areas have lots of positive charge.</a:t>
            </a:r>
            <a:endParaRPr sz="1600"/>
          </a:p>
        </p:txBody>
      </p:sp>
      <p:pic>
        <p:nvPicPr>
          <p:cNvPr id="316" name="Google Shape;316;p18"/>
          <p:cNvPicPr preferRelativeResize="0"/>
          <p:nvPr/>
        </p:nvPicPr>
        <p:blipFill>
          <a:blip r:embed="rId3">
            <a:alphaModFix/>
          </a:blip>
          <a:stretch>
            <a:fillRect/>
          </a:stretch>
        </p:blipFill>
        <p:spPr>
          <a:xfrm>
            <a:off x="5184625" y="722002"/>
            <a:ext cx="3503473" cy="2208026"/>
          </a:xfrm>
          <a:prstGeom prst="rect">
            <a:avLst/>
          </a:prstGeom>
          <a:noFill/>
          <a:ln>
            <a:noFill/>
          </a:ln>
        </p:spPr>
      </p:pic>
      <p:pic>
        <p:nvPicPr>
          <p:cNvPr id="317" name="Google Shape;317;p18"/>
          <p:cNvPicPr preferRelativeResize="0"/>
          <p:nvPr/>
        </p:nvPicPr>
        <p:blipFill>
          <a:blip r:embed="rId4">
            <a:alphaModFix/>
          </a:blip>
          <a:stretch>
            <a:fillRect/>
          </a:stretch>
        </p:blipFill>
        <p:spPr>
          <a:xfrm>
            <a:off x="5184625" y="2930024"/>
            <a:ext cx="3669801" cy="196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Voltage</a:t>
            </a:r>
            <a:endParaRPr/>
          </a:p>
        </p:txBody>
      </p:sp>
      <p:sp>
        <p:nvSpPr>
          <p:cNvPr id="323" name="Google Shape;323;p19"/>
          <p:cNvSpPr txBox="1"/>
          <p:nvPr>
            <p:ph idx="1" type="body"/>
          </p:nvPr>
        </p:nvSpPr>
        <p:spPr>
          <a:xfrm>
            <a:off x="1303800" y="1190150"/>
            <a:ext cx="7531500" cy="78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Voltage is the difference in potentials, and is sometimes called the “electromotive force” or EMF because it is what moves electric charge.</a:t>
            </a:r>
            <a:endParaRPr sz="1600"/>
          </a:p>
        </p:txBody>
      </p:sp>
      <p:sp>
        <p:nvSpPr>
          <p:cNvPr id="324" name="Google Shape;324;p19"/>
          <p:cNvSpPr txBox="1"/>
          <p:nvPr>
            <p:ph idx="1" type="body"/>
          </p:nvPr>
        </p:nvSpPr>
        <p:spPr>
          <a:xfrm>
            <a:off x="1303800" y="1839500"/>
            <a:ext cx="7902900" cy="116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 higher the voltage, the more charges want to move from high to low potential.</a:t>
            </a:r>
            <a:endParaRPr sz="1600"/>
          </a:p>
        </p:txBody>
      </p:sp>
      <p:pic>
        <p:nvPicPr>
          <p:cNvPr id="325" name="Google Shape;325;p19"/>
          <p:cNvPicPr preferRelativeResize="0"/>
          <p:nvPr/>
        </p:nvPicPr>
        <p:blipFill>
          <a:blip r:embed="rId3">
            <a:alphaModFix/>
          </a:blip>
          <a:stretch>
            <a:fillRect/>
          </a:stretch>
        </p:blipFill>
        <p:spPr>
          <a:xfrm>
            <a:off x="2260988" y="2350750"/>
            <a:ext cx="5116124" cy="2605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Batteries</a:t>
            </a:r>
            <a:endParaRPr/>
          </a:p>
        </p:txBody>
      </p:sp>
      <p:sp>
        <p:nvSpPr>
          <p:cNvPr id="331" name="Google Shape;331;p20"/>
          <p:cNvSpPr txBox="1"/>
          <p:nvPr>
            <p:ph idx="1" type="body"/>
          </p:nvPr>
        </p:nvSpPr>
        <p:spPr>
          <a:xfrm>
            <a:off x="1303800" y="1428750"/>
            <a:ext cx="7554600" cy="56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Batteries generate a potential difference, or voltage, through chemical reactions.</a:t>
            </a:r>
            <a:endParaRPr sz="1600"/>
          </a:p>
        </p:txBody>
      </p:sp>
      <p:pic>
        <p:nvPicPr>
          <p:cNvPr id="332" name="Google Shape;332;p20"/>
          <p:cNvPicPr preferRelativeResize="0"/>
          <p:nvPr/>
        </p:nvPicPr>
        <p:blipFill>
          <a:blip r:embed="rId3">
            <a:alphaModFix/>
          </a:blip>
          <a:stretch>
            <a:fillRect/>
          </a:stretch>
        </p:blipFill>
        <p:spPr>
          <a:xfrm>
            <a:off x="2489713" y="2070650"/>
            <a:ext cx="4658673" cy="267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a:t>
            </a:r>
            <a:endParaRPr/>
          </a:p>
        </p:txBody>
      </p:sp>
      <p:sp>
        <p:nvSpPr>
          <p:cNvPr id="338" name="Google Shape;338;p21"/>
          <p:cNvSpPr txBox="1"/>
          <p:nvPr>
            <p:ph idx="1" type="body"/>
          </p:nvPr>
        </p:nvSpPr>
        <p:spPr>
          <a:xfrm>
            <a:off x="1303800" y="1384275"/>
            <a:ext cx="3430500" cy="130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Electrons are much smaller than protons and neutrons, so they’re the only charge carrier that moves in most circuits.</a:t>
            </a:r>
            <a:endParaRPr sz="1600"/>
          </a:p>
        </p:txBody>
      </p:sp>
      <p:sp>
        <p:nvSpPr>
          <p:cNvPr id="339" name="Google Shape;339;p21"/>
          <p:cNvSpPr txBox="1"/>
          <p:nvPr>
            <p:ph idx="1" type="body"/>
          </p:nvPr>
        </p:nvSpPr>
        <p:spPr>
          <a:xfrm>
            <a:off x="1303800" y="2685975"/>
            <a:ext cx="3430500" cy="130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Current measure how fast/many electrons are moving in a certain amount of time.</a:t>
            </a:r>
            <a:endParaRPr sz="1600"/>
          </a:p>
        </p:txBody>
      </p:sp>
      <p:pic>
        <p:nvPicPr>
          <p:cNvPr id="340" name="Google Shape;340;p21"/>
          <p:cNvPicPr preferRelativeResize="0"/>
          <p:nvPr/>
        </p:nvPicPr>
        <p:blipFill>
          <a:blip r:embed="rId3">
            <a:alphaModFix/>
          </a:blip>
          <a:stretch>
            <a:fillRect/>
          </a:stretch>
        </p:blipFill>
        <p:spPr>
          <a:xfrm>
            <a:off x="4734300" y="1353413"/>
            <a:ext cx="4177951" cy="2436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